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56" r:id="rId5"/>
    <p:sldId id="263" r:id="rId6"/>
    <p:sldId id="262" r:id="rId7"/>
    <p:sldId id="264" r:id="rId8"/>
    <p:sldId id="269" r:id="rId9"/>
    <p:sldId id="265" r:id="rId10"/>
    <p:sldId id="266" r:id="rId11"/>
    <p:sldId id="267" r:id="rId12"/>
    <p:sldId id="270" r:id="rId13"/>
    <p:sldId id="268"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94711"/>
  </p:normalViewPr>
  <p:slideViewPr>
    <p:cSldViewPr snapToGrid="0">
      <p:cViewPr varScale="1">
        <p:scale>
          <a:sx n="55" d="100"/>
          <a:sy n="55" d="100"/>
        </p:scale>
        <p:origin x="96"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Airbnb/VRBO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06755B5E-0EFB-4156-AB4F-432E9E42436B}" type="presOf" srcId="{E0D9B9BB-B71B-4094-81F3-C8E99AE698A1}" destId="{D44F0506-8AC4-4F85-BD19-22441542B74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Airbnb/VRBO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7/23/2024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South FL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Top 10 Rental Locations – SE FL</a:t>
            </a:r>
          </a:p>
        </p:txBody>
      </p:sp>
      <p:pic>
        <p:nvPicPr>
          <p:cNvPr id="17" name="Content Placeholder 16">
            <a:extLst>
              <a:ext uri="{FF2B5EF4-FFF2-40B4-BE49-F238E27FC236}">
                <a16:creationId xmlns:a16="http://schemas.microsoft.com/office/drawing/2014/main" id="{8002DD30-1D52-A655-2468-CF210EF2FD4C}"/>
              </a:ext>
            </a:extLst>
          </p:cNvPr>
          <p:cNvPicPr>
            <a:picLocks noGrp="1" noChangeAspect="1"/>
          </p:cNvPicPr>
          <p:nvPr>
            <p:ph sz="half" idx="1"/>
          </p:nvPr>
        </p:nvPicPr>
        <p:blipFill>
          <a:blip r:embed="rId2"/>
          <a:stretch>
            <a:fillRect/>
          </a:stretch>
        </p:blipFill>
        <p:spPr>
          <a:xfrm>
            <a:off x="491993" y="1287946"/>
            <a:ext cx="10515601" cy="5374111"/>
          </a:xfrm>
        </p:spPr>
      </p:pic>
    </p:spTree>
    <p:extLst>
      <p:ext uri="{BB962C8B-B14F-4D97-AF65-F5344CB8AC3E}">
        <p14:creationId xmlns:p14="http://schemas.microsoft.com/office/powerpoint/2010/main" val="638506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Top 10 Rental Locations – SW FL</a:t>
            </a:r>
          </a:p>
        </p:txBody>
      </p:sp>
      <p:pic>
        <p:nvPicPr>
          <p:cNvPr id="13" name="Content Placeholder 12">
            <a:extLst>
              <a:ext uri="{FF2B5EF4-FFF2-40B4-BE49-F238E27FC236}">
                <a16:creationId xmlns:a16="http://schemas.microsoft.com/office/drawing/2014/main" id="{197DB528-B1F7-91E2-531F-5AAD9F438939}"/>
              </a:ext>
            </a:extLst>
          </p:cNvPr>
          <p:cNvPicPr>
            <a:picLocks noGrp="1" noChangeAspect="1"/>
          </p:cNvPicPr>
          <p:nvPr>
            <p:ph sz="half" idx="2"/>
          </p:nvPr>
        </p:nvPicPr>
        <p:blipFill>
          <a:blip r:embed="rId2"/>
          <a:stretch>
            <a:fillRect/>
          </a:stretch>
        </p:blipFill>
        <p:spPr>
          <a:xfrm>
            <a:off x="5688623" y="1567543"/>
            <a:ext cx="6347690" cy="4925332"/>
          </a:xfrm>
        </p:spPr>
      </p:pic>
      <p:sp>
        <p:nvSpPr>
          <p:cNvPr id="6" name="TextBox 5">
            <a:extLst>
              <a:ext uri="{FF2B5EF4-FFF2-40B4-BE49-F238E27FC236}">
                <a16:creationId xmlns:a16="http://schemas.microsoft.com/office/drawing/2014/main" id="{4D4C944B-07F4-125C-8214-E82E9BD326FA}"/>
              </a:ext>
            </a:extLst>
          </p:cNvPr>
          <p:cNvSpPr txBox="1"/>
          <p:nvPr/>
        </p:nvSpPr>
        <p:spPr>
          <a:xfrm>
            <a:off x="155687" y="1398821"/>
            <a:ext cx="5388429" cy="4770537"/>
          </a:xfrm>
          <a:prstGeom prst="rect">
            <a:avLst/>
          </a:prstGeom>
          <a:noFill/>
        </p:spPr>
        <p:txBody>
          <a:bodyPr wrap="square">
            <a:spAutoFit/>
          </a:bodyPr>
          <a:lstStyle/>
          <a:p>
            <a:pPr marL="0" indent="0">
              <a:buNone/>
            </a:pPr>
            <a:r>
              <a:rPr lang="en-US" sz="1600" dirty="0"/>
              <a:t>Property IDs and Titles: </a:t>
            </a:r>
          </a:p>
          <a:p>
            <a:pPr marL="514350" indent="-514350">
              <a:buFont typeface="+mj-lt"/>
              <a:buAutoNum type="arabicPeriod"/>
            </a:pPr>
            <a:r>
              <a:rPr lang="en-US" sz="1600" dirty="0"/>
              <a:t>ID: 3894161, Title: Luxe 3-Bed Condo in Babcock National Golf &amp; Country Club with Golf Membership </a:t>
            </a:r>
          </a:p>
          <a:p>
            <a:pPr marL="514350" indent="-514350">
              <a:buFont typeface="+mj-lt"/>
              <a:buAutoNum type="arabicPeriod"/>
            </a:pPr>
            <a:r>
              <a:rPr lang="en-US" sz="1600" dirty="0"/>
              <a:t>ID: 443943, Title: Sarasota “Executive Waterfront Suite” A hotel rm # 103 on Sara Bay Marina </a:t>
            </a:r>
          </a:p>
          <a:p>
            <a:pPr marL="514350" indent="-514350">
              <a:buFont typeface="+mj-lt"/>
              <a:buAutoNum type="arabicPeriod"/>
            </a:pPr>
            <a:r>
              <a:rPr lang="en-US" sz="1600" dirty="0"/>
              <a:t>ID: 2429467, Title: 1Bedroom✔1Bathroom✔ Livingroom✔ Beach Get Away✔ Pool access✔ Quite </a:t>
            </a:r>
          </a:p>
          <a:p>
            <a:pPr marL="514350" indent="-514350">
              <a:buFont typeface="+mj-lt"/>
              <a:buAutoNum type="arabicPeriod"/>
            </a:pPr>
            <a:r>
              <a:rPr lang="en-US" sz="1600" dirty="0"/>
              <a:t>ID: 9877480ha, Title: Minutes Away from Beach Cabana Breeze </a:t>
            </a:r>
          </a:p>
          <a:p>
            <a:pPr marL="514350" indent="-514350">
              <a:buFont typeface="+mj-lt"/>
              <a:buAutoNum type="arabicPeriod"/>
            </a:pPr>
            <a:r>
              <a:rPr lang="en-US" sz="1600" dirty="0"/>
              <a:t>ID: 2742032, Title: Renovated Quiet Venice Pool + Hot Tub Oasis-1/1! </a:t>
            </a:r>
          </a:p>
          <a:p>
            <a:pPr marL="514350" indent="-514350">
              <a:buFont typeface="+mj-lt"/>
              <a:buAutoNum type="arabicPeriod"/>
            </a:pPr>
            <a:r>
              <a:rPr lang="en-US" sz="1600" dirty="0"/>
              <a:t>ID: 3163072, Title: Quiet beach cottage with SPA near Anna Maria Island and IMG, downtown </a:t>
            </a:r>
          </a:p>
          <a:p>
            <a:pPr marL="514350" indent="-514350">
              <a:buFont typeface="+mj-lt"/>
              <a:buAutoNum type="arabicPeriod"/>
            </a:pPr>
            <a:r>
              <a:rPr lang="en-US" sz="1600" dirty="0"/>
              <a:t>ID: 7850036ha, Title: Anna Maria Sunsets - studio </a:t>
            </a:r>
          </a:p>
          <a:p>
            <a:pPr marL="514350" indent="-514350">
              <a:buFont typeface="+mj-lt"/>
              <a:buAutoNum type="arabicPeriod"/>
            </a:pPr>
            <a:r>
              <a:rPr lang="en-US" sz="1600" dirty="0"/>
              <a:t>ID: 2189079, Title: Quiet Riverside Cottage in Downtown Bonita Springs </a:t>
            </a:r>
          </a:p>
          <a:p>
            <a:pPr marL="514350" indent="-514350">
              <a:buFont typeface="+mj-lt"/>
              <a:buAutoNum type="arabicPeriod"/>
            </a:pPr>
            <a:r>
              <a:rPr lang="en-US" sz="1600" dirty="0"/>
              <a:t>ID: 1235078, Title: Private Pool House 6 miles from the Beach </a:t>
            </a:r>
          </a:p>
          <a:p>
            <a:pPr marL="514350" indent="-514350">
              <a:buFont typeface="+mj-lt"/>
              <a:buAutoNum type="arabicPeriod"/>
            </a:pPr>
            <a:r>
              <a:rPr lang="en-US" sz="1600" dirty="0"/>
              <a:t>ID: 788159, Title: Spanish Style Home With Private Pool</a:t>
            </a:r>
            <a:endParaRPr lang="en-US" sz="1600" dirty="0">
              <a:solidFill>
                <a:schemeClr val="tx1"/>
              </a:solidFill>
            </a:endParaRPr>
          </a:p>
        </p:txBody>
      </p:sp>
    </p:spTree>
    <p:extLst>
      <p:ext uri="{BB962C8B-B14F-4D97-AF65-F5344CB8AC3E}">
        <p14:creationId xmlns:p14="http://schemas.microsoft.com/office/powerpoint/2010/main" val="3521533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comparing, and suggesting rental properties for their stays based on destination, price, ratings, and amenities. Whether planning a getaway or relocating, users can explore available properties, filter based on preferences, and visualize essential information.</a:t>
            </a:r>
          </a:p>
          <a:p>
            <a:r>
              <a:rPr lang="en-US" dirty="0"/>
              <a:t>With an emphasis on the data visualization track.</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946286281"/>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D99EFC7F-709C-058D-4227-BEF236A77E97}"/>
              </a:ext>
            </a:extLst>
          </p:cNvPr>
          <p:cNvSpPr txBox="1"/>
          <p:nvPr/>
        </p:nvSpPr>
        <p:spPr>
          <a:xfrm>
            <a:off x="1524001" y="5876925"/>
            <a:ext cx="9548000" cy="369332"/>
          </a:xfrm>
          <a:prstGeom prst="rect">
            <a:avLst/>
          </a:prstGeom>
          <a:noFill/>
        </p:spPr>
        <p:txBody>
          <a:bodyPr wrap="square" rtlCol="0">
            <a:spAutoFit/>
          </a:bodyPr>
          <a:lstStyle/>
          <a:p>
            <a:r>
              <a:rPr lang="en-US" dirty="0"/>
              <a:t>We also explored </a:t>
            </a:r>
            <a:r>
              <a:rPr lang="en-US" dirty="0" err="1"/>
              <a:t>AirDna</a:t>
            </a:r>
            <a:r>
              <a:rPr lang="en-US" dirty="0"/>
              <a:t>, Tripadvisor, Expedia.</a:t>
            </a:r>
          </a:p>
        </p:txBody>
      </p:sp>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a:xfrm>
            <a:off x="287383" y="1489166"/>
            <a:ext cx="7171508" cy="4676503"/>
          </a:xfrm>
        </p:spPr>
        <p:txBody>
          <a:bodyPr>
            <a:normAutofit fontScale="25000" lnSpcReduction="20000"/>
          </a:bodyPr>
          <a:lstStyle/>
          <a:p>
            <a:pPr marL="0" indent="0">
              <a:lnSpc>
                <a:spcPct val="110000"/>
              </a:lnSpc>
              <a:buNone/>
            </a:pPr>
            <a:r>
              <a:rPr lang="en-US" sz="5100" dirty="0"/>
              <a:t>We extracted 23,830 properties from Airbnb and VRBO in Florida:</a:t>
            </a:r>
          </a:p>
          <a:p>
            <a:pPr>
              <a:lnSpc>
                <a:spcPct val="110000"/>
              </a:lnSpc>
            </a:pPr>
            <a:r>
              <a:rPr lang="en-US" sz="5100" dirty="0"/>
              <a:t>Identify the Websites: We targeted two popular vacation rental websites, Airbnb and VRBO, to gather property listings.</a:t>
            </a:r>
          </a:p>
          <a:p>
            <a:pPr>
              <a:lnSpc>
                <a:spcPct val="110000"/>
              </a:lnSpc>
            </a:pPr>
            <a:r>
              <a:rPr lang="en-US" sz="5100" dirty="0"/>
              <a:t>Set Up the Tools: We used Python along with libraries like requests for making web requests, </a:t>
            </a:r>
            <a:r>
              <a:rPr lang="en-US" sz="5100" dirty="0" err="1"/>
              <a:t>BeautifulSoup</a:t>
            </a:r>
            <a:r>
              <a:rPr lang="en-US" sz="5100" dirty="0"/>
              <a:t> for parsing HTML, and csv for saving the data.</a:t>
            </a:r>
          </a:p>
          <a:p>
            <a:pPr>
              <a:lnSpc>
                <a:spcPct val="110000"/>
              </a:lnSpc>
            </a:pPr>
            <a:r>
              <a:rPr lang="en-US" sz="5100" dirty="0"/>
              <a:t>Define the URLs: We specified the URLs for the search results pages on both Airbnb and VRBO, focusing on properties in Florida.</a:t>
            </a:r>
          </a:p>
          <a:p>
            <a:pPr>
              <a:lnSpc>
                <a:spcPct val="110000"/>
              </a:lnSpc>
            </a:pPr>
            <a:r>
              <a:rPr lang="en-US" sz="5100" dirty="0"/>
              <a:t>Send Requests: We sent GET requests to these URLs to fetch the HTML content of the search results pages.</a:t>
            </a:r>
          </a:p>
          <a:p>
            <a:pPr>
              <a:lnSpc>
                <a:spcPct val="110000"/>
              </a:lnSpc>
            </a:pPr>
            <a:r>
              <a:rPr lang="en-US" sz="5100" dirty="0"/>
              <a:t>Parse the HTML: Using </a:t>
            </a:r>
            <a:r>
              <a:rPr lang="en-US" sz="5100" dirty="0" err="1"/>
              <a:t>BeautifulSoup</a:t>
            </a:r>
            <a:r>
              <a:rPr lang="en-US" sz="5100" dirty="0"/>
              <a:t>, we parsed the HTML content to find the property listings.</a:t>
            </a:r>
          </a:p>
          <a:p>
            <a:pPr>
              <a:lnSpc>
                <a:spcPct val="110000"/>
              </a:lnSpc>
            </a:pPr>
            <a:r>
              <a:rPr lang="en-US" sz="5100" dirty="0"/>
              <a:t>Extract Data: We extracted relevant information from each property listing, such as property ID, title, URL, price, latitude, longitude, and ratings.</a:t>
            </a:r>
          </a:p>
          <a:p>
            <a:pPr>
              <a:lnSpc>
                <a:spcPct val="110000"/>
              </a:lnSpc>
            </a:pPr>
            <a:r>
              <a:rPr lang="en-US" sz="5100" dirty="0"/>
              <a:t>Save to CSV: We saved the extracted data into CSV files, ensuring that we appended new data to the existing file if it already existed.</a:t>
            </a:r>
          </a:p>
          <a:p>
            <a:pPr>
              <a:lnSpc>
                <a:spcPct val="110000"/>
              </a:lnSpc>
            </a:pPr>
            <a:r>
              <a:rPr lang="en-US" sz="5100" dirty="0"/>
              <a:t>Repeat for Multiple Pages: We repeated the process for multiple pages of search results to gather a comprehensive dataset.</a:t>
            </a:r>
          </a:p>
          <a:p>
            <a:pPr marL="0" indent="0">
              <a:lnSpc>
                <a:spcPct val="110000"/>
              </a:lnSpc>
              <a:buNone/>
            </a:pPr>
            <a:r>
              <a:rPr lang="en-US" sz="5100" dirty="0"/>
              <a:t>By following these steps, we successfully extracted detailed information on 23,830 properties in Florida from Airbnb and VRBO</a:t>
            </a:r>
          </a:p>
          <a:p>
            <a:endParaRPr lang="en-US" dirty="0"/>
          </a:p>
        </p:txBody>
      </p:sp>
      <p:pic>
        <p:nvPicPr>
          <p:cNvPr id="1026" name="Picture 2" descr="Airbnb vs. VRBO: Comprehensive Comparison for Hosts | Which ...">
            <a:extLst>
              <a:ext uri="{FF2B5EF4-FFF2-40B4-BE49-F238E27FC236}">
                <a16:creationId xmlns:a16="http://schemas.microsoft.com/office/drawing/2014/main" id="{0314C62B-4E2D-A18B-7954-B600566310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9532" y="1489166"/>
            <a:ext cx="4255085" cy="4063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76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Data tables /  Storage</a:t>
            </a:r>
          </a:p>
        </p:txBody>
      </p:sp>
      <p:sp>
        <p:nvSpPr>
          <p:cNvPr id="6" name="Text Placeholder 5">
            <a:extLst>
              <a:ext uri="{FF2B5EF4-FFF2-40B4-BE49-F238E27FC236}">
                <a16:creationId xmlns:a16="http://schemas.microsoft.com/office/drawing/2014/main" id="{E7362DB9-516B-F8D9-7F65-A6D17B140EC8}"/>
              </a:ext>
            </a:extLst>
          </p:cNvPr>
          <p:cNvSpPr>
            <a:spLocks noGrp="1"/>
          </p:cNvSpPr>
          <p:nvPr>
            <p:ph idx="1"/>
          </p:nvPr>
        </p:nvSpPr>
        <p:spPr/>
        <p:txBody>
          <a:bodyPr/>
          <a:lstStyle/>
          <a:p>
            <a:r>
              <a:rPr lang="en-US" dirty="0"/>
              <a:t>Once the data has been scraped from the Airbnb and VRBO Web Pages we begin the data cleaning process</a:t>
            </a:r>
          </a:p>
          <a:p>
            <a:r>
              <a:rPr lang="en-US" dirty="0"/>
              <a:t>We viewed the data and only kept any relevant data for analysis and data visualizations as needed.</a:t>
            </a:r>
          </a:p>
          <a:p>
            <a:r>
              <a:rPr lang="en-US" dirty="0"/>
              <a:t>Once we had the data cleaned and workable we merged the two datasets together and moved them into one table so the data isn’t stored in multiple tables. So when we create new data tables or views everything is stored in one source table.</a:t>
            </a:r>
          </a:p>
        </p:txBody>
      </p:sp>
    </p:spTree>
    <p:extLst>
      <p:ext uri="{BB962C8B-B14F-4D97-AF65-F5344CB8AC3E}">
        <p14:creationId xmlns:p14="http://schemas.microsoft.com/office/powerpoint/2010/main" val="81381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Flask API server / Web 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r>
              <a:rPr lang="en-US" dirty="0"/>
              <a:t>Backend</a:t>
            </a:r>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normAutofit fontScale="70000" lnSpcReduction="20000"/>
          </a:bodyPr>
          <a:lstStyle/>
          <a:p>
            <a:pPr marL="0" indent="0">
              <a:buNone/>
            </a:pPr>
            <a:r>
              <a:rPr lang="en-US" dirty="0"/>
              <a:t>Three FLASK API endpoints</a:t>
            </a:r>
          </a:p>
          <a:p>
            <a:pPr marL="0" indent="0">
              <a:buNone/>
            </a:pPr>
            <a:r>
              <a:rPr lang="en-US" sz="2200" dirty="0"/>
              <a:t>    </a:t>
            </a:r>
            <a:r>
              <a:rPr lang="en-US" sz="2300" dirty="0"/>
              <a:t>1.  index/</a:t>
            </a:r>
          </a:p>
          <a:p>
            <a:pPr lvl="1"/>
            <a:r>
              <a:rPr lang="en-US" sz="1800" dirty="0"/>
              <a:t>Parameters: none</a:t>
            </a:r>
          </a:p>
          <a:p>
            <a:pPr lvl="1"/>
            <a:r>
              <a:rPr lang="en-US" sz="1800" dirty="0"/>
              <a:t>Result: Loads the Frontend ( renders index.html )</a:t>
            </a:r>
          </a:p>
          <a:p>
            <a:pPr marL="0" indent="0">
              <a:buNone/>
            </a:pPr>
            <a:r>
              <a:rPr lang="en-US" sz="2200" dirty="0"/>
              <a:t>    </a:t>
            </a:r>
            <a:r>
              <a:rPr lang="en-US" sz="2300" dirty="0"/>
              <a:t>2.  </a:t>
            </a:r>
            <a:r>
              <a:rPr lang="en-US" sz="2300" dirty="0" err="1"/>
              <a:t>get_properties</a:t>
            </a:r>
            <a:r>
              <a:rPr lang="en-US" sz="2300" dirty="0"/>
              <a:t>()</a:t>
            </a:r>
          </a:p>
          <a:p>
            <a:pPr lvl="1"/>
            <a:r>
              <a:rPr lang="en-US" sz="1800" dirty="0"/>
              <a:t>Parameters: destination, </a:t>
            </a:r>
            <a:r>
              <a:rPr lang="en-US" sz="1800" dirty="0" err="1"/>
              <a:t>min_price</a:t>
            </a:r>
            <a:r>
              <a:rPr lang="en-US" sz="1800" dirty="0"/>
              <a:t>, </a:t>
            </a:r>
            <a:r>
              <a:rPr lang="en-US" sz="1800" dirty="0" err="1"/>
              <a:t>max_price</a:t>
            </a:r>
            <a:r>
              <a:rPr lang="en-US" sz="1800" dirty="0"/>
              <a:t>,</a:t>
            </a:r>
            <a:br>
              <a:rPr lang="en-US" sz="1800" dirty="0"/>
            </a:br>
            <a:r>
              <a:rPr lang="en-US" sz="1800" dirty="0"/>
              <a:t>                          bedrooms, bathrooms</a:t>
            </a:r>
          </a:p>
          <a:p>
            <a:pPr lvl="1"/>
            <a:r>
              <a:rPr lang="en-US" sz="1800" dirty="0"/>
              <a:t>Returns: </a:t>
            </a:r>
            <a:r>
              <a:rPr lang="en-US" sz="1800" dirty="0" err="1"/>
              <a:t>json</a:t>
            </a:r>
            <a:r>
              <a:rPr lang="en-US" sz="1800" dirty="0"/>
              <a:t> list of dictionaries containing</a:t>
            </a:r>
            <a:br>
              <a:rPr lang="en-US" sz="1800" dirty="0"/>
            </a:br>
            <a:r>
              <a:rPr lang="en-US" sz="1800" dirty="0"/>
              <a:t>                  property details</a:t>
            </a:r>
          </a:p>
          <a:p>
            <a:pPr marL="0" indent="0">
              <a:buNone/>
            </a:pPr>
            <a:r>
              <a:rPr lang="en-US" sz="2200" dirty="0"/>
              <a:t>    </a:t>
            </a:r>
            <a:r>
              <a:rPr lang="en-US" sz="2300" dirty="0"/>
              <a:t>3.  </a:t>
            </a:r>
            <a:r>
              <a:rPr lang="en-US" sz="2300" dirty="0" err="1"/>
              <a:t>get_destinations</a:t>
            </a:r>
            <a:r>
              <a:rPr lang="en-US" sz="2300" dirty="0"/>
              <a:t>()</a:t>
            </a:r>
          </a:p>
          <a:p>
            <a:pPr lvl="1"/>
            <a:r>
              <a:rPr lang="en-US" sz="1800" dirty="0"/>
              <a:t>Parameters: none</a:t>
            </a:r>
          </a:p>
          <a:p>
            <a:pPr lvl="1"/>
            <a:r>
              <a:rPr lang="en-US" sz="1800" dirty="0"/>
              <a:t>Returns: </a:t>
            </a:r>
            <a:r>
              <a:rPr lang="en-US" sz="1800" dirty="0" err="1"/>
              <a:t>json</a:t>
            </a:r>
            <a:r>
              <a:rPr lang="en-US" sz="1800" dirty="0"/>
              <a:t> list of city location names</a:t>
            </a:r>
          </a:p>
          <a:p>
            <a:pPr lvl="1"/>
            <a:endParaRPr lang="en-US" sz="1500" dirty="0"/>
          </a:p>
          <a:p>
            <a:pPr marL="0" indent="0">
              <a:buNone/>
            </a:pPr>
            <a:r>
              <a:rPr lang="en-US" dirty="0" err="1"/>
              <a:t>SQLAlchemy</a:t>
            </a:r>
            <a:r>
              <a:rPr lang="en-US" dirty="0"/>
              <a:t> Interface to PostgreSQL</a:t>
            </a:r>
          </a:p>
          <a:p>
            <a:pPr lvl="1"/>
            <a:r>
              <a:rPr lang="en-US" sz="1800" dirty="0"/>
              <a:t>Data Mapping</a:t>
            </a:r>
          </a:p>
          <a:p>
            <a:pPr lvl="1"/>
            <a:r>
              <a:rPr lang="en-US" sz="1800" dirty="0"/>
              <a:t>SQL calls</a:t>
            </a:r>
          </a:p>
          <a:p>
            <a:endParaRPr lang="en-US" dirty="0"/>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r>
              <a:rPr lang="en-US" dirty="0"/>
              <a:t>Frontend</a:t>
            </a:r>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normAutofit fontScale="70000" lnSpcReduction="20000"/>
          </a:bodyPr>
          <a:lstStyle/>
          <a:p>
            <a:pPr marL="0" indent="0">
              <a:buNone/>
            </a:pPr>
            <a:r>
              <a:rPr lang="en-US" dirty="0"/>
              <a:t>HTML</a:t>
            </a:r>
          </a:p>
          <a:p>
            <a:pPr lvl="1"/>
            <a:r>
              <a:rPr lang="en-US" sz="1800" dirty="0"/>
              <a:t>Main structure of the web page</a:t>
            </a:r>
          </a:p>
          <a:p>
            <a:pPr lvl="1"/>
            <a:r>
              <a:rPr lang="en-US" sz="1800" dirty="0"/>
              <a:t>Selection controls</a:t>
            </a:r>
          </a:p>
          <a:p>
            <a:pPr lvl="1"/>
            <a:r>
              <a:rPr lang="en-US" sz="1800" dirty="0"/>
              <a:t>Fetch button … triggers </a:t>
            </a:r>
            <a:r>
              <a:rPr lang="en-US" sz="1800" dirty="0" err="1"/>
              <a:t>Javascript</a:t>
            </a:r>
            <a:endParaRPr lang="en-US" sz="1800" dirty="0"/>
          </a:p>
          <a:p>
            <a:pPr lvl="1"/>
            <a:endParaRPr lang="en-US" sz="1600" dirty="0"/>
          </a:p>
          <a:p>
            <a:pPr marL="0" indent="0">
              <a:buNone/>
            </a:pPr>
            <a:r>
              <a:rPr lang="en-US" dirty="0"/>
              <a:t>Leaflet / SweetAlert2</a:t>
            </a:r>
          </a:p>
          <a:p>
            <a:pPr lvl="1"/>
            <a:r>
              <a:rPr lang="en-US" sz="1800" dirty="0"/>
              <a:t>Map Background (tiles) Layer</a:t>
            </a:r>
          </a:p>
          <a:p>
            <a:pPr lvl="1"/>
            <a:r>
              <a:rPr lang="en-US" sz="1800" dirty="0"/>
              <a:t>Markers with Popups</a:t>
            </a:r>
          </a:p>
          <a:p>
            <a:pPr marL="457200" lvl="1" indent="0">
              <a:buNone/>
            </a:pPr>
            <a:endParaRPr lang="en-US" sz="1600" dirty="0"/>
          </a:p>
          <a:p>
            <a:pPr marL="0" indent="0">
              <a:buNone/>
            </a:pPr>
            <a:r>
              <a:rPr lang="en-US" dirty="0"/>
              <a:t>JavaScript</a:t>
            </a:r>
          </a:p>
          <a:p>
            <a:pPr marL="457200" lvl="1" indent="0">
              <a:buNone/>
            </a:pPr>
            <a:r>
              <a:rPr lang="en-US" sz="2300" dirty="0"/>
              <a:t>1.  Initial page load</a:t>
            </a:r>
          </a:p>
          <a:p>
            <a:pPr lvl="2"/>
            <a:r>
              <a:rPr lang="en-US" sz="1800" dirty="0"/>
              <a:t>Loads Leaflet map background</a:t>
            </a:r>
          </a:p>
          <a:p>
            <a:pPr lvl="2"/>
            <a:r>
              <a:rPr lang="en-US" sz="1800" dirty="0"/>
              <a:t>API call  to  </a:t>
            </a:r>
            <a:r>
              <a:rPr lang="en-US" sz="1800" dirty="0" err="1"/>
              <a:t>get_properties</a:t>
            </a:r>
            <a:r>
              <a:rPr lang="en-US" sz="1800" dirty="0"/>
              <a:t>()  &amp;  map markers</a:t>
            </a:r>
          </a:p>
          <a:p>
            <a:pPr lvl="2"/>
            <a:r>
              <a:rPr lang="en-US" sz="1800" dirty="0"/>
              <a:t>API call  to  </a:t>
            </a:r>
            <a:r>
              <a:rPr lang="en-US" sz="1800" dirty="0" err="1"/>
              <a:t>get_destination</a:t>
            </a:r>
            <a:r>
              <a:rPr lang="en-US" sz="1800" dirty="0"/>
              <a:t>()  &amp;  drop-down</a:t>
            </a:r>
          </a:p>
          <a:p>
            <a:pPr marL="457200" lvl="1" indent="0">
              <a:buNone/>
            </a:pPr>
            <a:r>
              <a:rPr lang="en-US" sz="2300" dirty="0"/>
              <a:t>2.  Selection controls were modified</a:t>
            </a:r>
          </a:p>
          <a:p>
            <a:pPr lvl="2"/>
            <a:r>
              <a:rPr lang="en-US" sz="1800" dirty="0"/>
              <a:t>API call  to  </a:t>
            </a:r>
            <a:r>
              <a:rPr lang="en-US" sz="1800" dirty="0" err="1"/>
              <a:t>get_properties</a:t>
            </a:r>
            <a:r>
              <a:rPr lang="en-US" sz="1800" dirty="0"/>
              <a:t>()  &amp;  map markers</a:t>
            </a:r>
          </a:p>
          <a:p>
            <a:endParaRPr lang="en-US" dirty="0"/>
          </a:p>
        </p:txBody>
      </p:sp>
    </p:spTree>
    <p:extLst>
      <p:ext uri="{BB962C8B-B14F-4D97-AF65-F5344CB8AC3E}">
        <p14:creationId xmlns:p14="http://schemas.microsoft.com/office/powerpoint/2010/main" val="364506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9788" y="457200"/>
            <a:ext cx="5551868" cy="466344"/>
          </a:xfrm>
        </p:spPr>
        <p:txBody>
          <a:bodyPr>
            <a:normAutofit fontScale="90000"/>
          </a:bodyPr>
          <a:lstStyle/>
          <a:p>
            <a:r>
              <a:rPr lang="en-US" dirty="0"/>
              <a:t>Location</a:t>
            </a:r>
          </a:p>
        </p:txBody>
      </p:sp>
      <p:sp>
        <p:nvSpPr>
          <p:cNvPr id="5" name="Text Placeholder 4">
            <a:extLst>
              <a:ext uri="{FF2B5EF4-FFF2-40B4-BE49-F238E27FC236}">
                <a16:creationId xmlns:a16="http://schemas.microsoft.com/office/drawing/2014/main" id="{A87A0B95-7075-1541-090B-ECD0BCEF0A9B}"/>
              </a:ext>
            </a:extLst>
          </p:cNvPr>
          <p:cNvSpPr>
            <a:spLocks noGrp="1"/>
          </p:cNvSpPr>
          <p:nvPr>
            <p:ph type="body" sz="half" idx="2"/>
          </p:nvPr>
        </p:nvSpPr>
        <p:spPr>
          <a:xfrm>
            <a:off x="839788" y="1161288"/>
            <a:ext cx="10690494" cy="2196859"/>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When looking at the location pulled from the scraping we see that most of the rental locations are either </a:t>
            </a:r>
            <a:r>
              <a:rPr lang="en-US" sz="28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in Fort Lauderdale, Hollywood, and Hallandale Beach.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From what we can see from the data is that these locations are where vacation goers are most likely to venture out to.</a:t>
            </a:r>
          </a:p>
        </p:txBody>
      </p:sp>
      <p:pic>
        <p:nvPicPr>
          <p:cNvPr id="7" name="Picture 6">
            <a:extLst>
              <a:ext uri="{FF2B5EF4-FFF2-40B4-BE49-F238E27FC236}">
                <a16:creationId xmlns:a16="http://schemas.microsoft.com/office/drawing/2014/main" id="{2067B333-863B-DABA-4315-E7E9ADAF7C50}"/>
              </a:ext>
            </a:extLst>
          </p:cNvPr>
          <p:cNvPicPr>
            <a:picLocks noChangeAspect="1"/>
          </p:cNvPicPr>
          <p:nvPr/>
        </p:nvPicPr>
        <p:blipFill>
          <a:blip r:embed="rId2"/>
          <a:stretch>
            <a:fillRect/>
          </a:stretch>
        </p:blipFill>
        <p:spPr>
          <a:xfrm>
            <a:off x="1132245" y="3482229"/>
            <a:ext cx="10105580" cy="3375771"/>
          </a:xfrm>
          <a:prstGeom prst="rect">
            <a:avLst/>
          </a:prstGeom>
        </p:spPr>
      </p:pic>
    </p:spTree>
    <p:extLst>
      <p:ext uri="{BB962C8B-B14F-4D97-AF65-F5344CB8AC3E}">
        <p14:creationId xmlns:p14="http://schemas.microsoft.com/office/powerpoint/2010/main" val="37877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8199" y="365125"/>
            <a:ext cx="10879183" cy="1325563"/>
          </a:xfrm>
        </p:spPr>
        <p:txBody>
          <a:bodyPr>
            <a:normAutofit fontScale="90000"/>
          </a:bodyPr>
          <a:lstStyle/>
          <a:p>
            <a:r>
              <a:rPr lang="en-US" dirty="0"/>
              <a:t>Density Map of Rental Properties in SE FL</a:t>
            </a:r>
          </a:p>
        </p:txBody>
      </p:sp>
      <p:pic>
        <p:nvPicPr>
          <p:cNvPr id="5" name="Content Placeholder 4">
            <a:extLst>
              <a:ext uri="{FF2B5EF4-FFF2-40B4-BE49-F238E27FC236}">
                <a16:creationId xmlns:a16="http://schemas.microsoft.com/office/drawing/2014/main" id="{E9F89608-BE82-8421-622E-23241EAA1B7C}"/>
              </a:ext>
            </a:extLst>
          </p:cNvPr>
          <p:cNvPicPr>
            <a:picLocks noGrp="1" noChangeAspect="1"/>
          </p:cNvPicPr>
          <p:nvPr>
            <p:ph idx="1"/>
          </p:nvPr>
        </p:nvPicPr>
        <p:blipFill>
          <a:blip r:embed="rId2"/>
          <a:stretch>
            <a:fillRect/>
          </a:stretch>
        </p:blipFill>
        <p:spPr>
          <a:xfrm>
            <a:off x="1553497" y="1475402"/>
            <a:ext cx="8499715" cy="5252142"/>
          </a:xfrm>
        </p:spPr>
      </p:pic>
    </p:spTree>
    <p:extLst>
      <p:ext uri="{BB962C8B-B14F-4D97-AF65-F5344CB8AC3E}">
        <p14:creationId xmlns:p14="http://schemas.microsoft.com/office/powerpoint/2010/main" val="263052856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2.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133</TotalTime>
  <Words>855</Words>
  <Application>Microsoft Office PowerPoint</Application>
  <PresentationFormat>Widescreen</PresentationFormat>
  <Paragraphs>79</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Corbel</vt:lpstr>
      <vt:lpstr>Depth</vt:lpstr>
      <vt:lpstr>Vacation Rental Property Finder  In South FL</vt:lpstr>
      <vt:lpstr>Project Overview</vt:lpstr>
      <vt:lpstr>Data Gathering</vt:lpstr>
      <vt:lpstr>Web Scraping</vt:lpstr>
      <vt:lpstr>Data tables /  Storage</vt:lpstr>
      <vt:lpstr>Flask API server / Web frontend</vt:lpstr>
      <vt:lpstr>Show HTML DEMO</vt:lpstr>
      <vt:lpstr>Location</vt:lpstr>
      <vt:lpstr>Density Map of Rental Properties in SE FL</vt:lpstr>
      <vt:lpstr>Top 10 Rental Locations – SE FL</vt:lpstr>
      <vt:lpstr>Top 10 Rental Locations – SW FL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Olson Family</cp:lastModifiedBy>
  <cp:revision>10</cp:revision>
  <dcterms:created xsi:type="dcterms:W3CDTF">2024-07-23T02:05:26Z</dcterms:created>
  <dcterms:modified xsi:type="dcterms:W3CDTF">2024-07-24T01:50:23Z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